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6"/>
  </p:notesMasterIdLst>
  <p:sldIdLst>
    <p:sldId id="256" r:id="rId4"/>
    <p:sldId id="336" r:id="rId5"/>
    <p:sldId id="299" r:id="rId7"/>
    <p:sldId id="300" r:id="rId8"/>
    <p:sldId id="301" r:id="rId9"/>
    <p:sldId id="337" r:id="rId10"/>
    <p:sldId id="302" r:id="rId11"/>
    <p:sldId id="380" r:id="rId12"/>
    <p:sldId id="303" r:id="rId13"/>
    <p:sldId id="381" r:id="rId14"/>
    <p:sldId id="382" r:id="rId15"/>
    <p:sldId id="304" r:id="rId16"/>
    <p:sldId id="305" r:id="rId17"/>
    <p:sldId id="383" r:id="rId18"/>
    <p:sldId id="338" r:id="rId19"/>
    <p:sldId id="306" r:id="rId20"/>
    <p:sldId id="384" r:id="rId21"/>
    <p:sldId id="385" r:id="rId22"/>
    <p:sldId id="307" r:id="rId23"/>
    <p:sldId id="386" r:id="rId24"/>
    <p:sldId id="387" r:id="rId25"/>
    <p:sldId id="388" r:id="rId26"/>
    <p:sldId id="389" r:id="rId27"/>
    <p:sldId id="308" r:id="rId28"/>
    <p:sldId id="428" r:id="rId29"/>
    <p:sldId id="339" r:id="rId30"/>
    <p:sldId id="309" r:id="rId31"/>
    <p:sldId id="429" r:id="rId32"/>
    <p:sldId id="310" r:id="rId33"/>
    <p:sldId id="430" r:id="rId34"/>
    <p:sldId id="311" r:id="rId35"/>
    <p:sldId id="431" r:id="rId36"/>
    <p:sldId id="340" r:id="rId37"/>
    <p:sldId id="312" r:id="rId38"/>
    <p:sldId id="313" r:id="rId39"/>
    <p:sldId id="432" r:id="rId40"/>
    <p:sldId id="435" r:id="rId41"/>
    <p:sldId id="433" r:id="rId42"/>
    <p:sldId id="436" r:id="rId43"/>
    <p:sldId id="434" r:id="rId44"/>
    <p:sldId id="314" r:id="rId45"/>
    <p:sldId id="315" r:id="rId46"/>
    <p:sldId id="316" r:id="rId47"/>
    <p:sldId id="317" r:id="rId48"/>
    <p:sldId id="318" r:id="rId49"/>
    <p:sldId id="319" r:id="rId50"/>
    <p:sldId id="320" r:id="rId51"/>
    <p:sldId id="321" r:id="rId52"/>
    <p:sldId id="341" r:id="rId53"/>
    <p:sldId id="322" r:id="rId54"/>
    <p:sldId id="323" r:id="rId55"/>
    <p:sldId id="324" r:id="rId56"/>
    <p:sldId id="325" r:id="rId57"/>
    <p:sldId id="326" r:id="rId58"/>
    <p:sldId id="327" r:id="rId59"/>
    <p:sldId id="328" r:id="rId60"/>
    <p:sldId id="329" r:id="rId61"/>
    <p:sldId id="330" r:id="rId62"/>
    <p:sldId id="342" r:id="rId63"/>
    <p:sldId id="331" r:id="rId64"/>
    <p:sldId id="332" r:id="rId65"/>
    <p:sldId id="333" r:id="rId66"/>
    <p:sldId id="334" r:id="rId67"/>
    <p:sldId id="289" r:id="rId68"/>
  </p:sldIdLst>
  <p:sldSz cx="9144000" cy="6858000" type="screen4x3"/>
  <p:notesSz cx="6858000" cy="9144000"/>
  <p:custDataLst>
    <p:tags r:id="rId72"/>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2" Type="http://schemas.openxmlformats.org/officeDocument/2006/relationships/tags" Target="tags/tag74.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3.xml"/><Relationship Id="rId69" Type="http://schemas.openxmlformats.org/officeDocument/2006/relationships/presProps" Target="presProps.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该团队采用的模型不仅依赖于传统的财务数据，还将新闻、社交媒体等非结构化数据融入到投资决策中，以提高预测的准确性。</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5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60.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62.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63.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64.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65.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66.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数据分析与决策支持例子</a:t>
            </a:r>
            <a:r>
              <a:rPr lang="en-US" altLang="zh-CN"/>
              <a:t>-</a:t>
            </a:r>
            <a:r>
              <a:rPr lang="zh-CN" altLang="en-US"/>
              <a:t>上海市交通拥堵分析与预测系统</a:t>
            </a:r>
            <a:endParaRPr lang="zh-CN" altLang="en-US"/>
          </a:p>
          <a:p>
            <a:pPr lvl="2" algn="l">
              <a:lnSpc>
                <a:spcPct val="150000"/>
              </a:lnSpc>
              <a:buSzTx/>
            </a:pPr>
            <a:r>
              <a:rPr lang="zh-CN" altLang="en-US"/>
              <a:t>上海市交通委员会引入了一个基于大模型的交通拥堵分析与预测系统。这个系统结合了大数据分析技术和机器学习算法，能够处理和分析海量的交通数据。</a:t>
            </a:r>
            <a:endParaRPr lang="zh-CN" altLang="en-US"/>
          </a:p>
          <a:p>
            <a:pPr marL="1314450" lvl="3" indent="-171450" algn="l">
              <a:lnSpc>
                <a:spcPct val="150000"/>
              </a:lnSpc>
              <a:buSzTx/>
              <a:buFont typeface="ZapfDingbatsITC" charset="0"/>
              <a:buChar char="❁"/>
            </a:pPr>
            <a:r>
              <a:rPr lang="zh-CN" altLang="en-US"/>
              <a:t>数据收集：系统收集了来自交通摄像头、</a:t>
            </a:r>
            <a:r>
              <a:rPr lang="en-US" altLang="zh-CN"/>
              <a:t>GPS</a:t>
            </a:r>
            <a:r>
              <a:rPr lang="zh-CN" altLang="en-US"/>
              <a:t>设备、移动应用、社交媒体等多种来源的实时交通数据。</a:t>
            </a:r>
            <a:endParaRPr lang="zh-CN" altLang="en-US"/>
          </a:p>
          <a:p>
            <a:pPr marL="1314450" lvl="3" indent="-171450" algn="l">
              <a:lnSpc>
                <a:spcPct val="150000"/>
              </a:lnSpc>
              <a:buSzTx/>
              <a:buFont typeface="ZapfDingbatsITC" charset="0"/>
              <a:buChar char="❁"/>
            </a:pPr>
            <a:r>
              <a:rPr lang="zh-CN" altLang="en-US"/>
              <a:t>模型训练：利用历史交通数据，训练机器学习模型，使其能够识别交通流量模式和拥堵趋势。</a:t>
            </a:r>
            <a:endParaRPr lang="zh-CN" altLang="en-US"/>
          </a:p>
          <a:p>
            <a:pPr marL="1314450" lvl="3" indent="-171450" algn="l">
              <a:lnSpc>
                <a:spcPct val="150000"/>
              </a:lnSpc>
              <a:buSzTx/>
              <a:buFont typeface="ZapfDingbatsITC" charset="0"/>
              <a:buChar char="❁"/>
            </a:pPr>
            <a:r>
              <a:rPr lang="zh-CN" altLang="en-US"/>
              <a:t>实时分析：系统实时分析交通数据，使用大模型预测特定时间段和地区的交通拥堵情况，并提供决策支持。</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公共安全与治安管理例子</a:t>
            </a:r>
            <a:r>
              <a:rPr lang="en-US" altLang="zh-CN"/>
              <a:t>-</a:t>
            </a:r>
            <a:r>
              <a:rPr lang="zh-CN" altLang="en-US"/>
              <a:t>深圳市公共安全智能监控系统</a:t>
            </a:r>
            <a:endParaRPr lang="zh-CN" altLang="en-US"/>
          </a:p>
          <a:p>
            <a:pPr lvl="2" algn="l">
              <a:lnSpc>
                <a:spcPct val="150000"/>
              </a:lnSpc>
              <a:buSzTx/>
            </a:pPr>
            <a:r>
              <a:rPr lang="zh-CN" altLang="en-US"/>
              <a:t>该系统利用大模型和人工智能技术，整合了视频监控、社交媒体分析、物联网设备等多种数据源，以实现对城市安全的全面监控和分析。</a:t>
            </a:r>
            <a:endParaRPr lang="zh-CN" altLang="en-US"/>
          </a:p>
          <a:p>
            <a:pPr marL="1314450" lvl="3" indent="-171450" algn="l">
              <a:lnSpc>
                <a:spcPct val="150000"/>
              </a:lnSpc>
              <a:buSzTx/>
              <a:buFont typeface="ZapfDingbatsITC" charset="0"/>
              <a:buChar char="❁"/>
            </a:pPr>
            <a:r>
              <a:rPr lang="zh-CN" altLang="en-US"/>
              <a:t>数据整合：系统整合了全市的视频监控数据、交通流量数据、社交媒体信息、气象数据等，形成了一个庞大的数据池。</a:t>
            </a:r>
            <a:endParaRPr lang="zh-CN" altLang="en-US"/>
          </a:p>
          <a:p>
            <a:pPr marL="1314450" lvl="3" indent="-171450" algn="l">
              <a:lnSpc>
                <a:spcPct val="150000"/>
              </a:lnSpc>
              <a:buSzTx/>
              <a:buFont typeface="ZapfDingbatsITC" charset="0"/>
              <a:buChar char="❁"/>
            </a:pPr>
            <a:r>
              <a:rPr lang="zh-CN" altLang="en-US"/>
              <a:t>模型训练：通过机器学习算法，训练大模型识别异常行为模式，如可疑人员聚集、交通异常等。</a:t>
            </a:r>
            <a:endParaRPr lang="zh-CN" altLang="en-US"/>
          </a:p>
          <a:p>
            <a:pPr marL="1314450" lvl="3" indent="-171450" algn="l">
              <a:lnSpc>
                <a:spcPct val="150000"/>
              </a:lnSpc>
              <a:buSzTx/>
              <a:buFont typeface="ZapfDingbatsITC" charset="0"/>
              <a:buChar char="❁"/>
            </a:pPr>
            <a:r>
              <a:rPr lang="zh-CN" altLang="en-US"/>
              <a:t>实时监控与分析：系统实时分析监控数据，使用大模型预测潜在的安全风险和犯罪活动。</a:t>
            </a:r>
            <a:endParaRPr lang="zh-CN" altLang="en-US"/>
          </a:p>
          <a:p>
            <a:pPr marL="1314450" lvl="3" indent="-171450" algn="l">
              <a:lnSpc>
                <a:spcPct val="150000"/>
              </a:lnSpc>
              <a:buSzTx/>
              <a:buFont typeface="ZapfDingbatsITC" charset="0"/>
              <a:buChar char="❁"/>
            </a:pPr>
            <a:r>
              <a:rPr lang="zh-CN" altLang="en-US"/>
              <a:t>预警与响应：当系统识别出潜在风险时，会自动向警方发出预警，并提供相应的应对建议。</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政策透明化例子</a:t>
            </a:r>
            <a:r>
              <a:rPr lang="en-US" altLang="zh-CN"/>
              <a:t>-</a:t>
            </a:r>
            <a:r>
              <a:rPr lang="zh-CN" altLang="en-US"/>
              <a:t>新加坡政府的</a:t>
            </a:r>
            <a:r>
              <a:rPr lang="en-US" altLang="zh-CN"/>
              <a:t>"</a:t>
            </a:r>
            <a:r>
              <a:rPr lang="zh-CN" altLang="en-US"/>
              <a:t>智慧城市</a:t>
            </a:r>
            <a:r>
              <a:rPr lang="en-US" altLang="zh-CN"/>
              <a:t>"</a:t>
            </a:r>
            <a:r>
              <a:rPr lang="zh-CN" altLang="en-US"/>
              <a:t>政策透明化</a:t>
            </a:r>
            <a:endParaRPr lang="zh-CN" altLang="en-US"/>
          </a:p>
          <a:p>
            <a:pPr lvl="2" algn="l">
              <a:lnSpc>
                <a:spcPct val="150000"/>
              </a:lnSpc>
              <a:buSzTx/>
            </a:pPr>
            <a:r>
              <a:rPr lang="zh-CN" altLang="en-US"/>
              <a:t>他们开发了一个名为</a:t>
            </a:r>
            <a:r>
              <a:rPr lang="en-US" altLang="zh-CN"/>
              <a:t>"SingPass"</a:t>
            </a:r>
            <a:r>
              <a:rPr lang="zh-CN" altLang="en-US"/>
              <a:t>的智能平台，并结合自然语言处理（</a:t>
            </a:r>
            <a:r>
              <a:rPr lang="en-US" altLang="zh-CN"/>
              <a:t>NLP</a:t>
            </a:r>
            <a:r>
              <a:rPr lang="zh-CN" altLang="en-US"/>
              <a:t>）和机器学习技术，来优化政府与市民的互动。</a:t>
            </a:r>
            <a:endParaRPr lang="zh-CN" altLang="en-US"/>
          </a:p>
          <a:p>
            <a:pPr marL="1314450" lvl="3" indent="-171450" algn="l">
              <a:lnSpc>
                <a:spcPct val="150000"/>
              </a:lnSpc>
              <a:buSzTx/>
              <a:buFont typeface="ZapfDingbatsITC" charset="0"/>
              <a:buChar char="❁"/>
            </a:pPr>
            <a:r>
              <a:rPr lang="zh-CN" altLang="en-US"/>
              <a:t>自动生成政策文档：利用大模型自动生成政策文档、公告和报告，通过智能平台实时发布给公众。</a:t>
            </a:r>
            <a:endParaRPr lang="en-US" altLang="zh-CN"/>
          </a:p>
          <a:p>
            <a:pPr marL="1314450" lvl="3" indent="-171450" algn="l">
              <a:lnSpc>
                <a:spcPct val="150000"/>
              </a:lnSpc>
              <a:buSzTx/>
              <a:buFont typeface="ZapfDingbatsITC" charset="0"/>
              <a:buChar char="❁"/>
            </a:pPr>
            <a:r>
              <a:rPr lang="zh-CN" altLang="en-US"/>
              <a:t>智能政策解读：大语言模型提供实时政策解读，市民可通过自然语言提问，系统自动生成简明的解读答案。</a:t>
            </a:r>
            <a:endParaRPr lang="en-US" altLang="zh-CN"/>
          </a:p>
          <a:p>
            <a:pPr marL="1314450" lvl="3" indent="-171450" algn="l">
              <a:lnSpc>
                <a:spcPct val="150000"/>
              </a:lnSpc>
              <a:buSzTx/>
              <a:buFont typeface="ZapfDingbatsITC" charset="0"/>
              <a:buChar char="❁"/>
            </a:pPr>
            <a:r>
              <a:rPr lang="zh-CN" altLang="en-US"/>
              <a:t>民众意见收集与分析：通过</a:t>
            </a:r>
            <a:r>
              <a:rPr lang="en-US" altLang="zh-CN"/>
              <a:t>AI</a:t>
            </a:r>
            <a:r>
              <a:rPr lang="zh-CN" altLang="en-US"/>
              <a:t>技术自动收集并分析民众的反馈，帮助政府更好地了解公众态度并改进政策。</a:t>
            </a:r>
            <a:endParaRPr lang="en-US" altLang="zh-CN"/>
          </a:p>
          <a:p>
            <a:pPr marL="1314450" lvl="3" indent="-171450" algn="l">
              <a:lnSpc>
                <a:spcPct val="150000"/>
              </a:lnSpc>
              <a:buSzTx/>
              <a:buFont typeface="ZapfDingbatsITC" charset="0"/>
              <a:buChar char="❁"/>
            </a:pPr>
            <a:r>
              <a:rPr lang="zh-CN" altLang="en-US"/>
              <a:t>智能问答系统：智能问答平台基于</a:t>
            </a:r>
            <a:r>
              <a:rPr lang="en-US" altLang="zh-CN"/>
              <a:t>NLP</a:t>
            </a:r>
            <a:r>
              <a:rPr lang="zh-CN" altLang="en-US"/>
              <a:t>技术，支持市民与政府之间的互动，快速解答政策相关问题。</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金融行业</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风险管理与信贷评估</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金融市场预测与投资决策</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智能客户服务与财务咨询</a:t>
            </a:r>
            <a:endParaRPr lang="zh-CN" altLang="en-US" sz="1200" b="1" dirty="0">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风险管理与信贷评估例子</a:t>
            </a:r>
            <a:r>
              <a:rPr lang="en-US" altLang="zh-CN"/>
              <a:t>-Ant Group“</a:t>
            </a:r>
            <a:r>
              <a:rPr lang="zh-CN" altLang="en-US"/>
              <a:t>芝麻信用</a:t>
            </a:r>
            <a:r>
              <a:rPr lang="en-US" altLang="zh-CN"/>
              <a:t>”</a:t>
            </a:r>
            <a:r>
              <a:rPr lang="zh-CN" altLang="en-US"/>
              <a:t>评分系统</a:t>
            </a:r>
            <a:endParaRPr lang="zh-CN" altLang="en-US"/>
          </a:p>
          <a:p>
            <a:pPr lvl="2" algn="l">
              <a:lnSpc>
                <a:spcPct val="150000"/>
              </a:lnSpc>
              <a:buSzTx/>
            </a:pPr>
            <a:r>
              <a:rPr lang="zh-CN" altLang="en-US"/>
              <a:t>其推出的</a:t>
            </a:r>
            <a:r>
              <a:rPr lang="en-US" altLang="zh-CN"/>
              <a:t>“</a:t>
            </a:r>
            <a:r>
              <a:rPr lang="zh-CN" altLang="en-US"/>
              <a:t>芝麻信用</a:t>
            </a:r>
            <a:r>
              <a:rPr lang="en-US" altLang="zh-CN"/>
              <a:t>”</a:t>
            </a:r>
            <a:r>
              <a:rPr lang="zh-CN" altLang="en-US"/>
              <a:t>评分系统是一个典型的应用大模型的信贷评估平台，基于大数据和人工智能，提供个人和小微企业的信用评估。</a:t>
            </a:r>
            <a:endParaRPr lang="zh-CN" altLang="en-US"/>
          </a:p>
          <a:p>
            <a:pPr marL="1314450" lvl="3" indent="-171450" algn="l">
              <a:lnSpc>
                <a:spcPct val="150000"/>
              </a:lnSpc>
              <a:buSzTx/>
              <a:buFont typeface="ZapfDingbatsITC" charset="0"/>
              <a:buChar char="❁"/>
            </a:pPr>
            <a:r>
              <a:rPr lang="zh-CN" altLang="en-US"/>
              <a:t>多样化数据源：通过收集用户的消费行为、社交网络互动、第三方数据等多种数据源，全面评估信用风险。</a:t>
            </a:r>
            <a:endParaRPr lang="en-US" altLang="zh-CN"/>
          </a:p>
          <a:p>
            <a:pPr marL="1314450" lvl="3" indent="-171450" algn="l">
              <a:lnSpc>
                <a:spcPct val="150000"/>
              </a:lnSpc>
              <a:buSzTx/>
              <a:buFont typeface="ZapfDingbatsITC" charset="0"/>
              <a:buChar char="❁"/>
            </a:pPr>
            <a:r>
              <a:rPr lang="zh-CN" altLang="en-US"/>
              <a:t>机器学习模型：利用大模型和机器学习算法，从历史数据中提取模式，自动进行信用评分和风险预测。</a:t>
            </a:r>
            <a:endParaRPr lang="en-US" altLang="zh-CN"/>
          </a:p>
          <a:p>
            <a:pPr marL="1314450" lvl="3" indent="-171450" algn="l">
              <a:lnSpc>
                <a:spcPct val="150000"/>
              </a:lnSpc>
              <a:buSzTx/>
              <a:buFont typeface="ZapfDingbatsITC" charset="0"/>
              <a:buChar char="❁"/>
            </a:pPr>
            <a:r>
              <a:rPr lang="zh-CN" altLang="en-US"/>
              <a:t>实时信用评估：系统根据实时交易数据、用户行为变化，动态调整信用评分，提供准确的信贷决策支持。</a:t>
            </a:r>
            <a:endParaRPr lang="en-US" altLang="zh-CN"/>
          </a:p>
          <a:p>
            <a:pPr marL="1314450" lvl="3" indent="-171450" algn="l">
              <a:lnSpc>
                <a:spcPct val="150000"/>
              </a:lnSpc>
              <a:buSzTx/>
              <a:buFont typeface="ZapfDingbatsITC" charset="0"/>
              <a:buChar char="❁"/>
            </a:pPr>
            <a:r>
              <a:rPr lang="zh-CN" altLang="en-US"/>
              <a:t>违约预测与风险预警：通过分析客户的行为模式和市场趋势，预测潜在的违约风险，提前向金融机构发出预警，降低信贷损失。</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9165" y="3697605"/>
            <a:ext cx="4051300" cy="24682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高盛（</a:t>
            </a:r>
            <a:r>
              <a:rPr lang="en-US" altLang="zh-CN"/>
              <a:t>Goldman Sachs</a:t>
            </a:r>
            <a:r>
              <a:rPr lang="zh-CN" altLang="en-US"/>
              <a:t>）是一家全球领先的投资银行和金融服务公司，其</a:t>
            </a:r>
            <a:r>
              <a:rPr lang="en-US" altLang="zh-CN"/>
              <a:t>“</a:t>
            </a:r>
            <a:r>
              <a:rPr lang="zh-CN" altLang="en-US"/>
              <a:t>量化投资策略（</a:t>
            </a:r>
            <a:r>
              <a:rPr lang="en-US" altLang="zh-CN"/>
              <a:t>Quantitative Investment Strategies</a:t>
            </a:r>
            <a:r>
              <a:rPr lang="zh-CN" altLang="en-US"/>
              <a:t>）</a:t>
            </a:r>
            <a:r>
              <a:rPr lang="en-US" altLang="zh-CN"/>
              <a:t>”</a:t>
            </a:r>
            <a:r>
              <a:rPr lang="zh-CN" altLang="en-US"/>
              <a:t>团队利用大数据和深度学习模型来分析市场数据、新闻报道、社交媒体动态等，为客户提供市场预测和投资决策支持。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4952365" y="4297680"/>
            <a:ext cx="2969260" cy="15919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sym typeface="+mn-ea"/>
              </a:rPr>
              <a:t>泛科技行业</a:t>
            </a:r>
            <a:endParaRPr lang="zh-CN" altLang="en-US" sz="1500" b="1" dirty="0">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自然语言处理（</a:t>
            </a:r>
            <a:r>
              <a:rPr lang="en-US" altLang="zh-CN" sz="1200" b="1">
                <a:solidFill>
                  <a:schemeClr val="tx1"/>
                </a:solidFill>
                <a:effectLst>
                  <a:outerShdw blurRad="38100" dist="19050" dir="2700000" algn="tl" rotWithShape="0">
                    <a:schemeClr val="dk1">
                      <a:alpha val="40000"/>
                    </a:schemeClr>
                  </a:outerShdw>
                </a:effectLst>
                <a:sym typeface="+mn-ea"/>
              </a:rPr>
              <a:t>NLP</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计算机视觉（</a:t>
            </a:r>
            <a:r>
              <a:rPr lang="en-US" altLang="zh-CN" sz="1200" b="1">
                <a:solidFill>
                  <a:schemeClr val="tx1"/>
                </a:solidFill>
                <a:effectLst>
                  <a:outerShdw blurRad="38100" dist="19050" dir="2700000" algn="tl" rotWithShape="0">
                    <a:schemeClr val="dk1">
                      <a:alpha val="40000"/>
                    </a:schemeClr>
                  </a:outerShdw>
                </a:effectLst>
                <a:sym typeface="+mn-ea"/>
              </a:rPr>
              <a:t>CV</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语音识别与合成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推荐系统</a:t>
            </a:r>
            <a:endParaRPr lang="zh-CN" altLang="en-US" sz="12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数据采集与多源融合：</a:t>
            </a:r>
            <a:endParaRPr lang="zh-CN" altLang="en-US"/>
          </a:p>
          <a:p>
            <a:pPr marL="1314450" lvl="3" indent="-171450" algn="l">
              <a:lnSpc>
                <a:spcPct val="150000"/>
              </a:lnSpc>
              <a:buSzTx/>
              <a:buFont typeface="ZapfDingbatsITC" charset="0"/>
              <a:buChar char="❁"/>
            </a:pPr>
            <a:r>
              <a:rPr lang="zh-CN" altLang="en-US" sz="1500">
                <a:solidFill>
                  <a:schemeClr val="tx1"/>
                </a:solidFill>
              </a:rPr>
              <a:t>历史市场数据：包括股票价格、交易量、波动率等，帮助模型识别历史市场走势和价格波动规律。</a:t>
            </a:r>
            <a:endParaRPr lang="zh-CN" altLang="en-US" sz="1800">
              <a:solidFill>
                <a:schemeClr val="tx1"/>
              </a:solidFill>
            </a:endParaRPr>
          </a:p>
          <a:p>
            <a:pPr marL="1314450" lvl="3" indent="-171450" algn="l">
              <a:lnSpc>
                <a:spcPct val="150000"/>
              </a:lnSpc>
              <a:buSzTx/>
              <a:buFont typeface="ZapfDingbatsITC" charset="0"/>
              <a:buChar char="❁"/>
            </a:pPr>
            <a:r>
              <a:rPr lang="zh-CN" altLang="en-US"/>
              <a:t>新闻与社交媒体数据：通过</a:t>
            </a:r>
            <a:r>
              <a:rPr lang="en-US" altLang="zh-CN"/>
              <a:t>NLP</a:t>
            </a:r>
            <a:r>
              <a:rPr lang="zh-CN" altLang="en-US"/>
              <a:t>技术和情感分析，分析金融新闻、社交媒体（如</a:t>
            </a:r>
            <a:r>
              <a:rPr lang="en-US" altLang="zh-CN"/>
              <a:t>Twitter</a:t>
            </a:r>
            <a:r>
              <a:rPr lang="zh-CN" altLang="en-US"/>
              <a:t>、</a:t>
            </a:r>
            <a:r>
              <a:rPr lang="en-US" altLang="zh-CN"/>
              <a:t>Reddit</a:t>
            </a:r>
            <a:r>
              <a:rPr lang="zh-CN" altLang="en-US"/>
              <a:t>）上的讨论，了解市场情绪对价格波动的影响。</a:t>
            </a:r>
            <a:endParaRPr lang="zh-CN" altLang="en-US"/>
          </a:p>
          <a:p>
            <a:pPr marL="1314450" lvl="3" indent="-171450" algn="l">
              <a:lnSpc>
                <a:spcPct val="150000"/>
              </a:lnSpc>
              <a:buSzTx/>
              <a:buFont typeface="ZapfDingbatsITC" charset="0"/>
              <a:buChar char="❁"/>
            </a:pPr>
            <a:r>
              <a:rPr lang="zh-CN" altLang="en-US"/>
              <a:t>经济指标与宏观数据：结合</a:t>
            </a:r>
            <a:r>
              <a:rPr lang="en-US" altLang="zh-CN"/>
              <a:t>GDP</a:t>
            </a:r>
            <a:r>
              <a:rPr lang="zh-CN" altLang="en-US"/>
              <a:t>增长率、失业率、利率等宏观经济数据，为投资决策提供大环境分析。</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深度学习与模型训练</a:t>
            </a:r>
            <a:endParaRPr lang="zh-CN" altLang="en-US"/>
          </a:p>
          <a:p>
            <a:pPr marL="1314450" lvl="3" indent="-171450" algn="l">
              <a:lnSpc>
                <a:spcPct val="150000"/>
              </a:lnSpc>
              <a:buSzTx/>
              <a:buFont typeface="ZapfDingbatsITC" charset="0"/>
              <a:buChar char="❁"/>
            </a:pPr>
            <a:r>
              <a:rPr lang="zh-CN" altLang="en-US"/>
              <a:t>深度神经网络（</a:t>
            </a:r>
            <a:r>
              <a:rPr lang="en-US" altLang="zh-CN"/>
              <a:t>DNN</a:t>
            </a:r>
            <a:r>
              <a:rPr lang="zh-CN" altLang="en-US"/>
              <a:t>）：高盛的量化团队使用深度神经网络模型（如</a:t>
            </a:r>
            <a:r>
              <a:rPr lang="en-US" altLang="zh-CN"/>
              <a:t>LSTM</a:t>
            </a:r>
            <a:r>
              <a:rPr lang="zh-CN" altLang="en-US"/>
              <a:t>、</a:t>
            </a:r>
            <a:r>
              <a:rPr lang="en-US" altLang="zh-CN"/>
              <a:t>Transformer</a:t>
            </a:r>
            <a:r>
              <a:rPr lang="zh-CN" altLang="en-US"/>
              <a:t>等）来处理和分析时间序列数据（如股市历史价格、交易量等）和非结构化数据（如新闻文本、社交媒体帖子等）。</a:t>
            </a:r>
            <a:endParaRPr lang="zh-CN" altLang="en-US"/>
          </a:p>
          <a:p>
            <a:pPr marL="1314450" lvl="3" indent="-171450" algn="l">
              <a:lnSpc>
                <a:spcPct val="150000"/>
              </a:lnSpc>
              <a:buSzTx/>
              <a:buFont typeface="ZapfDingbatsITC" charset="0"/>
              <a:buChar char="❁"/>
            </a:pPr>
            <a:r>
              <a:rPr lang="zh-CN" altLang="en-US"/>
              <a:t>情感分析：通过情感分析算法（如基于</a:t>
            </a:r>
            <a:r>
              <a:rPr lang="en-US" altLang="zh-CN"/>
              <a:t>BERT</a:t>
            </a:r>
            <a:r>
              <a:rPr lang="zh-CN" altLang="en-US"/>
              <a:t>的情感分析模型），从新闻报道和社交媒体中的文本数据中提取情绪信息，识别出积极或消极情绪的趋势，这些情绪变化可能对市场走势产生影响。</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5205095" y="2409190"/>
            <a:ext cx="2548255" cy="13627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市场趋势预测与价格波动建模：</a:t>
            </a:r>
            <a:endParaRPr lang="zh-CN" altLang="en-US"/>
          </a:p>
          <a:p>
            <a:pPr marL="1314450" lvl="3" indent="-171450" algn="l">
              <a:lnSpc>
                <a:spcPct val="150000"/>
              </a:lnSpc>
              <a:buSzTx/>
              <a:buFont typeface="ZapfDingbatsITC" charset="0"/>
              <a:buChar char="❁"/>
            </a:pPr>
            <a:r>
              <a:rPr lang="zh-CN" altLang="en-US"/>
              <a:t>趋势识别：利用深度学习模型自动从历史数据中识别出市场的潜在趋势（如上涨或下跌的市场周期）。模型能够根据不同的市场条件调整其预测策略。</a:t>
            </a:r>
            <a:endParaRPr lang="zh-CN" altLang="en-US"/>
          </a:p>
          <a:p>
            <a:pPr marL="1314450" lvl="3" indent="-171450" algn="l">
              <a:lnSpc>
                <a:spcPct val="150000"/>
              </a:lnSpc>
              <a:buSzTx/>
              <a:buFont typeface="ZapfDingbatsITC" charset="0"/>
              <a:buChar char="❁"/>
            </a:pPr>
            <a:r>
              <a:rPr lang="zh-CN" altLang="en-US"/>
              <a:t>波动性预测：通过分析历史波动性和市场情绪变化，模型能够预测未来的价格波动，提供短期和长期的市场走势预判。</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投资决策与风险管理：</a:t>
            </a:r>
            <a:endParaRPr lang="zh-CN" altLang="en-US"/>
          </a:p>
          <a:p>
            <a:pPr marL="1314450" lvl="3" indent="-171450" algn="l">
              <a:lnSpc>
                <a:spcPct val="150000"/>
              </a:lnSpc>
              <a:buSzTx/>
              <a:buFont typeface="ZapfDingbatsITC" charset="0"/>
              <a:buChar char="❁"/>
            </a:pPr>
            <a:r>
              <a:rPr lang="zh-CN" altLang="en-US"/>
              <a:t>资产配置优化：基于大模型的预测结果，高盛的投资决策团队能够为客户提供量化的资产配置建议，帮助其优化投资组合，减少潜在的投资风险。</a:t>
            </a:r>
            <a:endParaRPr lang="zh-CN" altLang="en-US"/>
          </a:p>
          <a:p>
            <a:pPr marL="1314450" lvl="3" indent="-171450" algn="l">
              <a:lnSpc>
                <a:spcPct val="150000"/>
              </a:lnSpc>
              <a:buSzTx/>
              <a:buFont typeface="ZapfDingbatsITC" charset="0"/>
              <a:buChar char="❁"/>
            </a:pPr>
            <a:r>
              <a:rPr lang="zh-CN" altLang="en-US"/>
              <a:t>自动化交易：高盛还利用大模型实现算法交易，根据市场预测信号自动执行交易，捕捉价格波动中的盈利机会。</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智能客户服务与财务咨询例子</a:t>
            </a:r>
            <a:r>
              <a:rPr lang="en-US" altLang="zh-CN"/>
              <a:t>-</a:t>
            </a:r>
            <a:r>
              <a:rPr lang="zh-CN" altLang="en-US"/>
              <a:t>摩根大通的智能财务顾问</a:t>
            </a:r>
            <a:r>
              <a:rPr lang="en-US" altLang="zh-CN"/>
              <a:t>—“You Invest”</a:t>
            </a:r>
            <a:r>
              <a:rPr lang="zh-CN" altLang="en-US"/>
              <a:t>平台</a:t>
            </a:r>
            <a:endParaRPr lang="zh-CN" altLang="en-US"/>
          </a:p>
          <a:p>
            <a:pPr lvl="2" algn="l">
              <a:lnSpc>
                <a:spcPct val="150000"/>
              </a:lnSpc>
              <a:buSzTx/>
            </a:pPr>
            <a:r>
              <a:rPr lang="zh-CN" altLang="en-US"/>
              <a:t>摩根大通通过其智能客户服务平台</a:t>
            </a:r>
            <a:r>
              <a:rPr lang="en-US" altLang="zh-CN"/>
              <a:t>“You Invest”</a:t>
            </a:r>
            <a:r>
              <a:rPr lang="zh-CN" altLang="en-US"/>
              <a:t>为个人客户提供个性化的理财建议、投资组合管理和市场分析。</a:t>
            </a:r>
            <a:endParaRPr lang="zh-CN" altLang="en-US"/>
          </a:p>
          <a:p>
            <a:pPr marL="1314450" lvl="3" indent="-171450" algn="l">
              <a:lnSpc>
                <a:spcPct val="150000"/>
              </a:lnSpc>
              <a:buSzTx/>
              <a:buFont typeface="ZapfDingbatsITC" charset="0"/>
              <a:buChar char="❁"/>
            </a:pPr>
            <a:r>
              <a:rPr lang="zh-CN" altLang="en-US">
                <a:solidFill>
                  <a:schemeClr val="tx1"/>
                </a:solidFill>
              </a:rPr>
              <a:t>通过分析客户的财务数据和行为，评估客户的财务状况、风险偏好和投资目标。</a:t>
            </a:r>
            <a:endParaRPr lang="en-US" altLang="zh-CN"/>
          </a:p>
          <a:p>
            <a:pPr marL="1314450" lvl="3" indent="-171450" algn="l">
              <a:lnSpc>
                <a:spcPct val="150000"/>
              </a:lnSpc>
              <a:buSzTx/>
              <a:buFont typeface="ZapfDingbatsITC" charset="0"/>
              <a:buChar char="❁"/>
            </a:pPr>
            <a:r>
              <a:rPr lang="zh-CN" altLang="en-US"/>
              <a:t>智能客服系统通过</a:t>
            </a:r>
            <a:r>
              <a:rPr lang="en-US" altLang="zh-CN"/>
              <a:t>NLP</a:t>
            </a:r>
            <a:r>
              <a:rPr lang="zh-CN" altLang="en-US"/>
              <a:t>技术理解客户问题，自动提供财务解答和产品推荐。</a:t>
            </a:r>
            <a:endParaRPr lang="en-US" altLang="zh-CN"/>
          </a:p>
          <a:p>
            <a:pPr marL="1314450" lvl="3" indent="-171450" algn="l">
              <a:lnSpc>
                <a:spcPct val="150000"/>
              </a:lnSpc>
              <a:buSzTx/>
              <a:buFont typeface="ZapfDingbatsITC" charset="0"/>
              <a:buChar char="❁"/>
            </a:pPr>
            <a:r>
              <a:rPr lang="zh-CN" altLang="en-US"/>
              <a:t>结合机器学习算法，根据客户数据和市场趋势预测最佳投资策略。</a:t>
            </a:r>
            <a:endParaRPr lang="en-US" altLang="zh-CN"/>
          </a:p>
          <a:p>
            <a:pPr marL="1314450" lvl="3" indent="-171450" algn="l">
              <a:lnSpc>
                <a:spcPct val="150000"/>
              </a:lnSpc>
              <a:buSzTx/>
              <a:buFont typeface="ZapfDingbatsITC" charset="0"/>
              <a:buChar char="❁"/>
            </a:pPr>
            <a:r>
              <a:rPr lang="zh-CN" altLang="en-US"/>
              <a:t>根据客户需求和风险承受能力，提供定制化的理财建议和投资组合，帮助实现财富增值。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gradFill>
                  <a:gsLst>
                    <a:gs pos="21000">
                      <a:srgbClr val="53575C"/>
                    </a:gs>
                    <a:gs pos="88000">
                      <a:srgbClr val="C5C7CA"/>
                    </a:gs>
                  </a:gsLst>
                  <a:lin ang="5400000"/>
                </a:gradFill>
                <a:effectLst/>
              </a:rPr>
              <a:t>大模型应用概览</a:t>
            </a:r>
            <a:endParaRPr lang="zh-CN" altLang="en-US" sz="1800" b="1">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医疗</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疾病诊断与影像分析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个性化治疗与精准医疗</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临床决策支持与智能辅助</a:t>
            </a:r>
            <a:endParaRPr lang="zh-CN" altLang="en-US" sz="12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疾病诊断与影像分析例子</a:t>
            </a:r>
            <a:r>
              <a:rPr lang="en-US" altLang="zh-CN"/>
              <a:t>-</a:t>
            </a:r>
            <a:r>
              <a:rPr lang="zh-CN" altLang="en-US"/>
              <a:t>谷歌健康团队的肺癌检测系统</a:t>
            </a:r>
            <a:endParaRPr lang="zh-CN" altLang="en-US"/>
          </a:p>
          <a:p>
            <a:pPr lvl="2" algn="l">
              <a:lnSpc>
                <a:spcPct val="150000"/>
              </a:lnSpc>
              <a:buSzTx/>
            </a:pPr>
            <a:r>
              <a:rPr lang="zh-CN" altLang="en-US"/>
              <a:t>谷歌健康团队（</a:t>
            </a:r>
            <a:r>
              <a:rPr lang="en-US" altLang="zh-CN"/>
              <a:t>Google Health</a:t>
            </a:r>
            <a:r>
              <a:rPr lang="zh-CN" altLang="en-US"/>
              <a:t>）开发了一种基于深度学习的肺癌检测系统，该系统通过分析胸部</a:t>
            </a:r>
            <a:r>
              <a:rPr lang="en-US" altLang="zh-CN"/>
              <a:t>CT</a:t>
            </a:r>
            <a:r>
              <a:rPr lang="zh-CN" altLang="en-US"/>
              <a:t>扫描影像，自动识别肺癌的早期迹象。</a:t>
            </a:r>
            <a:endParaRPr lang="zh-CN" altLang="en-US"/>
          </a:p>
          <a:p>
            <a:pPr marL="1314450" lvl="3" indent="-171450" algn="l">
              <a:lnSpc>
                <a:spcPct val="150000"/>
              </a:lnSpc>
              <a:buSzTx/>
              <a:buFont typeface="ZapfDingbatsITC" charset="0"/>
              <a:buChar char="❁"/>
            </a:pPr>
            <a:r>
              <a:rPr lang="zh-CN" altLang="en-US">
                <a:solidFill>
                  <a:schemeClr val="tx1"/>
                </a:solidFill>
              </a:rPr>
              <a:t>数据收集与标注：通过收集大量的胸部</a:t>
            </a:r>
            <a:r>
              <a:rPr lang="en-US" altLang="zh-CN"/>
              <a:t>CT</a:t>
            </a:r>
            <a:r>
              <a:rPr lang="zh-CN" altLang="en-US"/>
              <a:t>扫描影像数据，并由专家医生进行标注，确保模型能学习病灶区域与正常组织的区别。</a:t>
            </a:r>
            <a:endParaRPr lang="en-US" altLang="zh-CN"/>
          </a:p>
          <a:p>
            <a:pPr marL="1314450" lvl="3" indent="-171450" algn="l">
              <a:lnSpc>
                <a:spcPct val="150000"/>
              </a:lnSpc>
              <a:buSzTx/>
              <a:buFont typeface="ZapfDingbatsITC" charset="0"/>
              <a:buChar char="❁"/>
            </a:pPr>
            <a:r>
              <a:rPr lang="zh-CN" altLang="en-US"/>
              <a:t>深度学习模型训练：采用卷积神经网络（</a:t>
            </a:r>
            <a:r>
              <a:rPr lang="en-US" altLang="zh-CN"/>
              <a:t>CNN</a:t>
            </a:r>
            <a:r>
              <a:rPr lang="zh-CN" altLang="en-US"/>
              <a:t>）对影像数据进行训练，自动提取和学习肺部疾病的影像特征。</a:t>
            </a:r>
            <a:endParaRPr lang="en-US" altLang="zh-CN"/>
          </a:p>
          <a:p>
            <a:pPr marL="1314450" lvl="3" indent="-171450" algn="l">
              <a:lnSpc>
                <a:spcPct val="150000"/>
              </a:lnSpc>
              <a:buSzTx/>
              <a:buFont typeface="ZapfDingbatsITC" charset="0"/>
              <a:buChar char="❁"/>
            </a:pPr>
            <a:r>
              <a:rPr lang="zh-CN" altLang="en-US"/>
              <a:t>模型优化与验证：通过与传统诊断方法对比，优化模型的准确性，并确保其在不同病例和影像中的泛化能力。</a:t>
            </a:r>
            <a:endParaRPr lang="en-US" altLang="zh-CN"/>
          </a:p>
          <a:p>
            <a:pPr marL="1314450" lvl="3" indent="-171450" algn="l">
              <a:lnSpc>
                <a:spcPct val="150000"/>
              </a:lnSpc>
              <a:buSzTx/>
              <a:buFont typeface="ZapfDingbatsITC" charset="0"/>
              <a:buChar char="❁"/>
            </a:pPr>
            <a:r>
              <a:rPr lang="zh-CN" altLang="en-US"/>
              <a:t>早期疾病检测：通过分析</a:t>
            </a:r>
            <a:r>
              <a:rPr lang="en-US" altLang="zh-CN"/>
              <a:t>CT</a:t>
            </a:r>
            <a:r>
              <a:rPr lang="zh-CN" altLang="en-US"/>
              <a:t>影像，系统能够自动识别肺癌的早期迹象，辅助医生及时做出诊断和治疗决策。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个性化治疗与精准医疗例子</a:t>
            </a:r>
            <a:r>
              <a:rPr lang="en-US" altLang="zh-CN"/>
              <a:t>-IBM Watson for Oncology</a:t>
            </a:r>
            <a:r>
              <a:rPr lang="zh-CN" altLang="en-US"/>
              <a:t>（</a:t>
            </a:r>
            <a:r>
              <a:rPr lang="en-US" altLang="zh-CN"/>
              <a:t>IBM</a:t>
            </a:r>
            <a:r>
              <a:rPr lang="zh-CN" altLang="en-US"/>
              <a:t>沃森肿瘤学）</a:t>
            </a:r>
            <a:endParaRPr lang="zh-CN" altLang="en-US"/>
          </a:p>
          <a:p>
            <a:pPr lvl="2" algn="l">
              <a:lnSpc>
                <a:spcPct val="150000"/>
              </a:lnSpc>
              <a:buSzTx/>
            </a:pPr>
            <a:r>
              <a:rPr lang="zh-CN" altLang="en-US"/>
              <a:t>该系统通过分析患者的基因组数据、临床数据、医学文献以及治疗历史，为肿瘤患者提供个性化的治疗建议，帮助医生做出科学的决策。</a:t>
            </a:r>
            <a:endParaRPr lang="zh-CN" altLang="en-US"/>
          </a:p>
          <a:p>
            <a:pPr marL="1314450" lvl="3" indent="-171450" algn="l">
              <a:lnSpc>
                <a:spcPct val="150000"/>
              </a:lnSpc>
              <a:buSzTx/>
              <a:buFont typeface="ZapfDingbatsITC" charset="0"/>
              <a:buChar char="❁"/>
            </a:pPr>
            <a:r>
              <a:rPr lang="zh-CN" altLang="en-US"/>
              <a:t>数据整合与分析：收集并整合患者的基因组数据、电子健康记录（</a:t>
            </a:r>
            <a:r>
              <a:rPr lang="en-US" altLang="zh-CN"/>
              <a:t>EHR</a:t>
            </a:r>
            <a:r>
              <a:rPr lang="zh-CN" altLang="en-US"/>
              <a:t>）和医学文献，全面了解患者的病史、基因特征和最新的临床研究成果。</a:t>
            </a:r>
            <a:endParaRPr lang="en-US" altLang="zh-CN"/>
          </a:p>
          <a:p>
            <a:pPr marL="1314450" lvl="3" indent="-171450" algn="l">
              <a:lnSpc>
                <a:spcPct val="150000"/>
              </a:lnSpc>
              <a:buSzTx/>
              <a:buFont typeface="ZapfDingbatsITC" charset="0"/>
              <a:buChar char="❁"/>
            </a:pPr>
            <a:r>
              <a:rPr lang="zh-CN" altLang="en-US"/>
              <a:t>深度学习与</a:t>
            </a:r>
            <a:r>
              <a:rPr lang="en-US" altLang="zh-CN"/>
              <a:t>NLP</a:t>
            </a:r>
            <a:r>
              <a:rPr lang="zh-CN" altLang="en-US"/>
              <a:t>模型训练：利用深度学习和自然语言处理（</a:t>
            </a:r>
            <a:r>
              <a:rPr lang="en-US" altLang="zh-CN"/>
              <a:t>NLP</a:t>
            </a:r>
            <a:r>
              <a:rPr lang="zh-CN" altLang="en-US"/>
              <a:t>）技术，对患者数据进行分析，从中提取有价值的治疗信息，并与全球的医学文献对比，生成个性化治疗建议。</a:t>
            </a:r>
            <a:endParaRPr lang="en-US" altLang="zh-CN"/>
          </a:p>
          <a:p>
            <a:pPr marL="1314450" lvl="3" indent="-171450" algn="l">
              <a:lnSpc>
                <a:spcPct val="150000"/>
              </a:lnSpc>
              <a:buSzTx/>
              <a:buFont typeface="ZapfDingbatsITC" charset="0"/>
              <a:buChar char="❁"/>
            </a:pPr>
            <a:r>
              <a:rPr lang="zh-CN" altLang="en-US"/>
              <a:t>个性化治疗方案推荐：根据患者的基因组特征和临床数据，预测治疗效果并为医生提供科学依据，帮助制定最适合患者的个性化肿瘤治疗方案。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临床决策支持与智能辅助例子</a:t>
            </a:r>
            <a:r>
              <a:rPr lang="en-US" altLang="zh-CN"/>
              <a:t>-Google Health</a:t>
            </a:r>
            <a:r>
              <a:rPr lang="zh-CN" altLang="en-US"/>
              <a:t>的</a:t>
            </a:r>
            <a:r>
              <a:rPr lang="en-US" altLang="zh-CN"/>
              <a:t>“AI</a:t>
            </a:r>
            <a:r>
              <a:rPr lang="zh-CN" altLang="en-US"/>
              <a:t>诊断助手</a:t>
            </a:r>
            <a:r>
              <a:rPr lang="en-US" altLang="zh-CN"/>
              <a:t>”</a:t>
            </a:r>
            <a:endParaRPr lang="en-US" altLang="zh-CN"/>
          </a:p>
          <a:p>
            <a:pPr lvl="2" algn="l">
              <a:lnSpc>
                <a:spcPct val="150000"/>
              </a:lnSpc>
              <a:buSzTx/>
            </a:pPr>
            <a:r>
              <a:rPr lang="en-US" altLang="zh-CN"/>
              <a:t>Google Health</a:t>
            </a:r>
            <a:r>
              <a:rPr lang="zh-CN" altLang="en-US"/>
              <a:t>开发了一款智能诊断助手，结合了自然语言处理（</a:t>
            </a:r>
            <a:r>
              <a:rPr lang="en-US" altLang="zh-CN"/>
              <a:t>NLP</a:t>
            </a:r>
            <a:r>
              <a:rPr lang="zh-CN" altLang="en-US"/>
              <a:t>）和深度学习技术，能够从患者的电子健康记录（</a:t>
            </a:r>
            <a:r>
              <a:rPr lang="en-US" altLang="zh-CN"/>
              <a:t>EHR</a:t>
            </a:r>
            <a:r>
              <a:rPr lang="zh-CN" altLang="en-US"/>
              <a:t>）中提取关键数据，辅助医生做出更精确的诊断。</a:t>
            </a:r>
            <a:endParaRPr lang="zh-CN" altLang="en-US"/>
          </a:p>
          <a:p>
            <a:pPr marL="1314450" lvl="3" indent="-171450" algn="l">
              <a:lnSpc>
                <a:spcPct val="150000"/>
              </a:lnSpc>
              <a:buSzTx/>
              <a:buFont typeface="ZapfDingbatsITC" charset="0"/>
              <a:buChar char="❁"/>
            </a:pPr>
            <a:r>
              <a:rPr lang="en-US" altLang="zh-CN"/>
              <a:t>EHR</a:t>
            </a:r>
            <a:r>
              <a:rPr lang="zh-CN" altLang="en-US"/>
              <a:t>数据整合与</a:t>
            </a:r>
            <a:r>
              <a:rPr lang="en-US" altLang="zh-CN"/>
              <a:t>NLP</a:t>
            </a:r>
            <a:r>
              <a:rPr lang="zh-CN" altLang="en-US"/>
              <a:t>处理：整合患者的症状、病史和实验室检查结果，利用自然语言处理（</a:t>
            </a:r>
            <a:r>
              <a:rPr lang="en-US" altLang="zh-CN"/>
              <a:t>NLP</a:t>
            </a:r>
            <a:r>
              <a:rPr lang="zh-CN" altLang="en-US"/>
              <a:t>）技术从电子健康记录中提取关键信息。</a:t>
            </a:r>
            <a:endParaRPr lang="en-US" altLang="zh-CN"/>
          </a:p>
          <a:p>
            <a:pPr marL="1314450" lvl="3" indent="-171450" algn="l">
              <a:lnSpc>
                <a:spcPct val="150000"/>
              </a:lnSpc>
              <a:buSzTx/>
              <a:buFont typeface="ZapfDingbatsITC" charset="0"/>
              <a:buChar char="❁"/>
            </a:pPr>
            <a:r>
              <a:rPr lang="zh-CN" altLang="en-US"/>
              <a:t>深度学习模型训练与疾病预测：通过深度学习技术训练模型，基于患者数据预测可能的疾病，并生成疾病候选列表。</a:t>
            </a:r>
            <a:endParaRPr lang="en-US" altLang="zh-CN"/>
          </a:p>
          <a:p>
            <a:pPr marL="1314450" lvl="3" indent="-171450" algn="l">
              <a:lnSpc>
                <a:spcPct val="150000"/>
              </a:lnSpc>
              <a:buSzTx/>
              <a:buFont typeface="ZapfDingbatsITC" charset="0"/>
              <a:buChar char="❁"/>
            </a:pPr>
            <a:r>
              <a:rPr lang="zh-CN" altLang="en-US"/>
              <a:t>临床决策支持与治疗建议：结合医疗知识库和治疗指南，为医生提供个性化的治疗方案建议，辅助诊断和决策过程。</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大模型平台简介</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主要大模型平台</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平台服务形式</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扩展功能</a:t>
            </a:r>
            <a:endParaRPr lang="zh-CN" altLang="en-US" sz="15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a:t>OpenAI</a:t>
            </a:r>
            <a:r>
              <a:rPr lang="zh-CN" altLang="en-US"/>
              <a:t>平台提供了多个强大的</a:t>
            </a:r>
            <a:r>
              <a:rPr lang="en-US" altLang="zh-CN"/>
              <a:t>AI</a:t>
            </a:r>
            <a:r>
              <a:rPr lang="zh-CN" altLang="en-US"/>
              <a:t>模型，涵盖了各种任务和应用场景：</a:t>
            </a:r>
            <a:endParaRPr lang="zh-CN" altLang="en-US"/>
          </a:p>
          <a:p>
            <a:pPr marL="1314450" lvl="3" indent="-171450" algn="l">
              <a:lnSpc>
                <a:spcPct val="150000"/>
              </a:lnSpc>
              <a:buSzTx/>
              <a:buFont typeface="ZapfDingbatsITC" charset="0"/>
              <a:buChar char="❁"/>
            </a:pPr>
            <a:r>
              <a:rPr lang="en-US" altLang="zh-CN"/>
              <a:t>GPT</a:t>
            </a:r>
            <a:r>
              <a:rPr lang="zh-CN" altLang="en-US"/>
              <a:t>系列（包括</a:t>
            </a:r>
            <a:r>
              <a:rPr lang="en-US" altLang="zh-CN"/>
              <a:t>GPT-3</a:t>
            </a:r>
            <a:r>
              <a:rPr lang="zh-CN" altLang="en-US"/>
              <a:t>和</a:t>
            </a:r>
            <a:r>
              <a:rPr lang="en-US" altLang="zh-CN"/>
              <a:t>GPT-4</a:t>
            </a:r>
            <a:r>
              <a:rPr lang="zh-CN" altLang="en-US"/>
              <a:t>）：这是一个基于变换器（</a:t>
            </a:r>
            <a:r>
              <a:rPr lang="en-US" altLang="zh-CN"/>
              <a:t>Transformer</a:t>
            </a:r>
            <a:r>
              <a:rPr lang="zh-CN" altLang="en-US"/>
              <a:t>）架构的大型语言模型，能够理解和生成自然语言文本。</a:t>
            </a:r>
            <a:r>
              <a:rPr lang="en-US" altLang="zh-CN"/>
              <a:t>GPT</a:t>
            </a:r>
            <a:r>
              <a:rPr lang="zh-CN" altLang="en-US"/>
              <a:t>模型在多个领域（如对话生成、文本总结、情感分析等）具有强大的表现力。</a:t>
            </a:r>
            <a:endParaRPr lang="en-US" altLang="zh-CN"/>
          </a:p>
          <a:p>
            <a:pPr marL="1314450" lvl="3" indent="-171450" algn="l">
              <a:lnSpc>
                <a:spcPct val="150000"/>
              </a:lnSpc>
              <a:buSzTx/>
              <a:buFont typeface="ZapfDingbatsITC" charset="0"/>
              <a:buChar char="❁"/>
            </a:pPr>
            <a:r>
              <a:rPr lang="en-US" altLang="zh-CN"/>
              <a:t>DALL·E</a:t>
            </a:r>
            <a:r>
              <a:rPr lang="zh-CN" altLang="en-US"/>
              <a:t>：专注于图像生成的模型，可以根据文本描述生成高质量的图像。例如，用户只需要输入描述如</a:t>
            </a:r>
            <a:r>
              <a:rPr lang="en-US" altLang="zh-CN"/>
              <a:t>“</a:t>
            </a:r>
            <a:r>
              <a:rPr lang="zh-CN" altLang="en-US"/>
              <a:t>一个戴着太阳镜的海滩上的猫</a:t>
            </a:r>
            <a:r>
              <a:rPr lang="en-US" altLang="zh-CN"/>
              <a:t>”</a:t>
            </a:r>
            <a:r>
              <a:rPr lang="zh-CN" altLang="en-US"/>
              <a:t>，</a:t>
            </a:r>
            <a:r>
              <a:rPr lang="en-US" altLang="zh-CN"/>
              <a:t>DALL·E</a:t>
            </a:r>
            <a:r>
              <a:rPr lang="zh-CN" altLang="en-US"/>
              <a:t>就能根据描述生成相应的图像。</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模型与技术</a:t>
            </a:r>
            <a:br>
              <a:rPr lang="zh-CN" altLang="en-US"/>
            </a:br>
            <a:r>
              <a:rPr lang="en-US" altLang="zh-CN"/>
              <a:t>OpenAI</a:t>
            </a:r>
            <a:r>
              <a:rPr lang="zh-CN" altLang="en-US"/>
              <a:t>平台提供了多个强大的</a:t>
            </a:r>
            <a:r>
              <a:rPr lang="en-US" altLang="zh-CN"/>
              <a:t>AI</a:t>
            </a:r>
            <a:r>
              <a:rPr lang="zh-CN" altLang="en-US"/>
              <a:t>模型，涵盖了各种任务和应用场景：</a:t>
            </a:r>
            <a:endParaRPr lang="zh-CN" altLang="en-US"/>
          </a:p>
          <a:p>
            <a:pPr marL="1314450" lvl="3" indent="-171450" algn="l">
              <a:lnSpc>
                <a:spcPct val="150000"/>
              </a:lnSpc>
              <a:buSzTx/>
              <a:buFont typeface="ZapfDingbatsITC" charset="0"/>
              <a:buChar char="❁"/>
            </a:pPr>
            <a:r>
              <a:rPr lang="en-US" altLang="zh-CN"/>
              <a:t>Codex</a:t>
            </a:r>
            <a:r>
              <a:rPr lang="zh-CN" altLang="en-US"/>
              <a:t>：这是一个生成代码的</a:t>
            </a:r>
            <a:r>
              <a:rPr lang="en-US" altLang="zh-CN"/>
              <a:t>AI</a:t>
            </a:r>
            <a:r>
              <a:rPr lang="zh-CN" altLang="en-US"/>
              <a:t>模型，能够根据自然语言指令生成编程代码。它是</a:t>
            </a:r>
            <a:r>
              <a:rPr lang="en-US" altLang="zh-CN"/>
              <a:t>GitHub Copilot</a:t>
            </a:r>
            <a:r>
              <a:rPr lang="zh-CN" altLang="en-US"/>
              <a:t>的核心技术，使开发者能够在编程过程中更高效地获得代码建议和自动完成。</a:t>
            </a:r>
            <a:endParaRPr lang="en-US" altLang="zh-CN"/>
          </a:p>
          <a:p>
            <a:pPr marL="1314450" lvl="3" indent="-171450" algn="l">
              <a:lnSpc>
                <a:spcPct val="150000"/>
              </a:lnSpc>
              <a:buSzTx/>
              <a:buFont typeface="ZapfDingbatsITC" charset="0"/>
              <a:buChar char="❁"/>
            </a:pPr>
            <a:r>
              <a:rPr lang="en-US" altLang="zh-CN"/>
              <a:t>CLIP</a:t>
            </a:r>
            <a:r>
              <a:rPr lang="zh-CN" altLang="en-US"/>
              <a:t>（</a:t>
            </a:r>
            <a:r>
              <a:rPr lang="en-US" altLang="zh-CN"/>
              <a:t>Contrastive Language-Image Pre-training</a:t>
            </a:r>
            <a:r>
              <a:rPr lang="zh-CN" altLang="en-US"/>
              <a:t>）：一个多模态模型，用于将文本和图像进行联合学习，能理解和关联图像与描述文本之间的关系，广泛应用于图像分类和搜索。</a:t>
            </a:r>
            <a:endParaRPr lang="en-US" altLang="zh-CN"/>
          </a:p>
          <a:p>
            <a:pPr marL="1314450" lvl="3" indent="-171450" algn="l">
              <a:lnSpc>
                <a:spcPct val="150000"/>
              </a:lnSpc>
              <a:buSzTx/>
              <a:buFont typeface="ZapfDingbatsITC" charset="0"/>
              <a:buChar char="❁"/>
            </a:pPr>
            <a:r>
              <a:rPr lang="en-US" altLang="zh-CN"/>
              <a:t>Whisper</a:t>
            </a:r>
            <a:r>
              <a:rPr lang="zh-CN" altLang="en-US"/>
              <a:t>：一个强大的语音识别模型，能够识别并转录语音到文本，支持多种语言，精度较高。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a:t>OpenAI</a:t>
            </a:r>
            <a:r>
              <a:rPr lang="zh-CN" altLang="en-US"/>
              <a:t>平台提供了简便的</a:t>
            </a:r>
            <a:r>
              <a:rPr lang="en-US" altLang="zh-CN"/>
              <a:t>API</a:t>
            </a:r>
            <a:r>
              <a:rPr lang="zh-CN" altLang="en-US"/>
              <a:t>接口，开发者可以将其集成到各种应用中。通过这些</a:t>
            </a:r>
            <a:r>
              <a:rPr lang="en-US" altLang="zh-CN"/>
              <a:t>API</a:t>
            </a:r>
            <a:r>
              <a:rPr lang="zh-CN" altLang="en-US"/>
              <a:t>，用户可以访问</a:t>
            </a:r>
            <a:r>
              <a:rPr lang="en-US" altLang="zh-CN"/>
              <a:t>OpenAI</a:t>
            </a:r>
            <a:r>
              <a:rPr lang="zh-CN" altLang="en-US"/>
              <a:t>的各种模型：</a:t>
            </a:r>
            <a:endParaRPr lang="zh-CN" altLang="en-US"/>
          </a:p>
          <a:p>
            <a:pPr marL="1314450" lvl="3" indent="-171450" algn="l">
              <a:lnSpc>
                <a:spcPct val="150000"/>
              </a:lnSpc>
              <a:buSzTx/>
              <a:buFont typeface="ZapfDingbatsITC" charset="0"/>
              <a:buChar char="❁"/>
            </a:pPr>
            <a:r>
              <a:rPr lang="zh-CN" altLang="en-US"/>
              <a:t>文本生成与对话：利用</a:t>
            </a:r>
            <a:r>
              <a:rPr lang="en-US" altLang="zh-CN"/>
              <a:t>GPT</a:t>
            </a:r>
            <a:r>
              <a:rPr lang="zh-CN" altLang="en-US"/>
              <a:t>模型生成自然、流畅的对话和文本内容。例如，可以通过</a:t>
            </a:r>
            <a:r>
              <a:rPr lang="en-US" altLang="zh-CN"/>
              <a:t>API</a:t>
            </a:r>
            <a:r>
              <a:rPr lang="zh-CN" altLang="en-US"/>
              <a:t>构建智能客服、虚拟助手、内容创作工具等。</a:t>
            </a:r>
            <a:endParaRPr lang="en-US" altLang="zh-CN"/>
          </a:p>
          <a:p>
            <a:pPr marL="1314450" lvl="3" indent="-171450" algn="l">
              <a:lnSpc>
                <a:spcPct val="150000"/>
              </a:lnSpc>
              <a:buSzTx/>
              <a:buFont typeface="ZapfDingbatsITC" charset="0"/>
              <a:buChar char="❁"/>
            </a:pPr>
            <a:r>
              <a:rPr lang="zh-CN" altLang="en-US"/>
              <a:t>代码生成与编程支持：通过</a:t>
            </a:r>
            <a:r>
              <a:rPr lang="en-US" altLang="zh-CN"/>
              <a:t>Codex</a:t>
            </a:r>
            <a:r>
              <a:rPr lang="zh-CN" altLang="en-US"/>
              <a:t>模型，开发者可以将自然语言指令转化为编程代码，从而提高开发效率，特别适用于自动化编程任务、代码补全和修复等。</a:t>
            </a:r>
            <a:endParaRPr lang="en-US" altLang="zh-CN"/>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开放</a:t>
            </a:r>
            <a:r>
              <a:rPr lang="en-US" altLang="zh-CN"/>
              <a:t>API</a:t>
            </a:r>
            <a:r>
              <a:rPr lang="zh-CN" altLang="en-US"/>
              <a:t>与集成</a:t>
            </a:r>
            <a:br>
              <a:rPr lang="zh-CN" altLang="en-US"/>
            </a:br>
            <a:r>
              <a:rPr lang="en-US" altLang="zh-CN"/>
              <a:t>OpenAI</a:t>
            </a:r>
            <a:r>
              <a:rPr lang="zh-CN" altLang="en-US"/>
              <a:t>平台提供了简便的</a:t>
            </a:r>
            <a:r>
              <a:rPr lang="en-US" altLang="zh-CN"/>
              <a:t>API</a:t>
            </a:r>
            <a:r>
              <a:rPr lang="zh-CN" altLang="en-US"/>
              <a:t>接口，开发者可以将其集成到各种应用中。通过这些</a:t>
            </a:r>
            <a:r>
              <a:rPr lang="en-US" altLang="zh-CN"/>
              <a:t>API</a:t>
            </a:r>
            <a:r>
              <a:rPr lang="zh-CN" altLang="en-US"/>
              <a:t>，用户可以访问</a:t>
            </a:r>
            <a:r>
              <a:rPr lang="en-US" altLang="zh-CN"/>
              <a:t>OpenAI</a:t>
            </a:r>
            <a:r>
              <a:rPr lang="zh-CN" altLang="en-US"/>
              <a:t>的各种模型：</a:t>
            </a:r>
            <a:endParaRPr lang="zh-CN" altLang="en-US"/>
          </a:p>
          <a:p>
            <a:pPr marL="1314450" lvl="3" indent="-171450" algn="l">
              <a:lnSpc>
                <a:spcPct val="150000"/>
              </a:lnSpc>
              <a:buSzTx/>
              <a:buFont typeface="ZapfDingbatsITC" charset="0"/>
              <a:buChar char="❁"/>
            </a:pPr>
            <a:r>
              <a:rPr lang="zh-CN" altLang="en-US"/>
              <a:t>图像生成：利用</a:t>
            </a:r>
            <a:r>
              <a:rPr lang="en-US" altLang="zh-CN"/>
              <a:t>DALL·E</a:t>
            </a:r>
            <a:r>
              <a:rPr lang="zh-CN" altLang="en-US"/>
              <a:t>模型，根据输入的文本描述生成图像，可以用于创意设计、广告制作等领域。</a:t>
            </a:r>
            <a:endParaRPr lang="en-US" altLang="zh-CN"/>
          </a:p>
          <a:p>
            <a:pPr marL="1314450" lvl="3" indent="-171450" algn="l">
              <a:lnSpc>
                <a:spcPct val="150000"/>
              </a:lnSpc>
              <a:buSzTx/>
              <a:buFont typeface="ZapfDingbatsITC" charset="0"/>
              <a:buChar char="❁"/>
            </a:pPr>
            <a:r>
              <a:rPr lang="zh-CN" altLang="en-US"/>
              <a:t>语音转录：通过</a:t>
            </a:r>
            <a:r>
              <a:rPr lang="en-US" altLang="zh-CN"/>
              <a:t>Whisper</a:t>
            </a:r>
            <a:r>
              <a:rPr lang="zh-CN" altLang="en-US"/>
              <a:t>模型，将音频文件中的语音内容转化为文本，广泛应用于会议记录、语音助手、字幕生成等场景。</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zh-CN" altLang="en-US"/>
              <a:t>定制化与训练</a:t>
            </a:r>
            <a:br>
              <a:rPr lang="zh-CN" altLang="en-US"/>
            </a:br>
            <a:r>
              <a:rPr lang="en-US" altLang="zh-CN"/>
              <a:t>OpenAI</a:t>
            </a:r>
            <a:r>
              <a:rPr lang="zh-CN" altLang="en-US"/>
              <a:t>平台允许用户根据自己的需求进行模型定制和微调。通过</a:t>
            </a:r>
            <a:r>
              <a:rPr lang="en-US" altLang="zh-CN"/>
              <a:t>Fine-Tuning</a:t>
            </a:r>
            <a:r>
              <a:rPr lang="zh-CN" altLang="en-US"/>
              <a:t>功能，用户可以在</a:t>
            </a:r>
            <a:r>
              <a:rPr lang="en-US" altLang="zh-CN"/>
              <a:t>OpenAI</a:t>
            </a:r>
            <a:r>
              <a:rPr lang="zh-CN" altLang="en-US"/>
              <a:t>的基础模型上进一步训练，适应特定领域或任务的要求，例如：</a:t>
            </a:r>
            <a:endParaRPr lang="zh-CN" altLang="en-US"/>
          </a:p>
          <a:p>
            <a:pPr marL="1314450" lvl="3" indent="-171450" algn="l">
              <a:lnSpc>
                <a:spcPct val="150000"/>
              </a:lnSpc>
              <a:buSzTx/>
              <a:buFont typeface="ZapfDingbatsITC" charset="0"/>
              <a:buChar char="❁"/>
            </a:pPr>
            <a:r>
              <a:rPr lang="zh-CN" altLang="en-US"/>
              <a:t>特定领域应用：为医疗、法律、金融等行业定制</a:t>
            </a:r>
            <a:r>
              <a:rPr lang="en-US" altLang="zh-CN"/>
              <a:t>AI</a:t>
            </a:r>
            <a:r>
              <a:rPr lang="zh-CN" altLang="en-US"/>
              <a:t>模型，使其能够理解行业专有术语和知识。</a:t>
            </a:r>
            <a:endParaRPr lang="en-US" altLang="zh-CN"/>
          </a:p>
          <a:p>
            <a:pPr marL="1314450" lvl="3" indent="-171450" algn="l">
              <a:lnSpc>
                <a:spcPct val="150000"/>
              </a:lnSpc>
              <a:buSzTx/>
              <a:buFont typeface="ZapfDingbatsITC" charset="0"/>
              <a:buChar char="❁"/>
            </a:pPr>
            <a:r>
              <a:rPr lang="zh-CN" altLang="en-US"/>
              <a:t>自定义对话：训练</a:t>
            </a:r>
            <a:r>
              <a:rPr lang="en-US" altLang="zh-CN"/>
              <a:t>GPT</a:t>
            </a:r>
            <a:r>
              <a:rPr lang="zh-CN" altLang="en-US"/>
              <a:t>模型，让其根据特定的对话风格和语境进行互动，增强与用户的个性化交流。</a:t>
            </a:r>
            <a:endParaRPr lang="en-US" altLang="zh-CN"/>
          </a:p>
          <a:p>
            <a:pPr marL="1314450" lvl="3" indent="-171450" algn="l">
              <a:lnSpc>
                <a:spcPct val="150000"/>
              </a:lnSpc>
              <a:buSzTx/>
              <a:buFont typeface="ZapfDingbatsITC" charset="0"/>
              <a:buChar char="❁"/>
            </a:pPr>
            <a:r>
              <a:rPr lang="zh-CN" altLang="en-US"/>
              <a:t>任务优化：通过</a:t>
            </a:r>
            <a:r>
              <a:rPr lang="en-US" altLang="zh-CN"/>
              <a:t>Fine-Tuning</a:t>
            </a:r>
            <a:r>
              <a:rPr lang="zh-CN" altLang="en-US"/>
              <a:t>使模型在特定任务（如情感分析、情节生成、推荐系统等）中表现更加优秀。</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具体案例分析</a:t>
            </a:r>
            <a:endParaRPr lang="zh-CN" altLang="en-US" sz="18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
        <p:nvSpPr>
          <p:cNvPr id="4" name="文本框 3"/>
          <p:cNvSpPr txBox="1"/>
          <p:nvPr/>
        </p:nvSpPr>
        <p:spPr>
          <a:xfrm>
            <a:off x="6822440" y="821690"/>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大模型应用的挑战与未来</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数据隐私与安全性</a:t>
            </a:r>
            <a:endParaRPr lang="zh-CN" altLang="en-US" sz="1500" b="1" dirty="0">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算力需求与资源消耗</a:t>
            </a:r>
            <a:endParaRPr lang="zh-CN" altLang="en-US" sz="1500" b="1"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sym typeface="+mn-ea"/>
              </a:rPr>
              <a:t>政府服务</a:t>
            </a:r>
            <a:endParaRPr lang="zh-CN" altLang="en-US" sz="15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智能公共服务</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数据分析与决策支持</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公共安全与治安管理</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政策透明化与公众参与</a:t>
            </a:r>
            <a:endParaRPr lang="zh-CN" altLang="en-US"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北京市</a:t>
            </a:r>
            <a:r>
              <a:rPr lang="en-US" altLang="zh-CN"/>
              <a:t>12345</a:t>
            </a:r>
            <a:r>
              <a:rPr lang="zh-CN" altLang="en-US"/>
              <a:t>市民服务热线的智能客服系统</a:t>
            </a:r>
            <a:endParaRPr lang="zh-CN" altLang="en-US"/>
          </a:p>
          <a:p>
            <a:pPr lvl="2" algn="l">
              <a:lnSpc>
                <a:spcPct val="150000"/>
              </a:lnSpc>
              <a:buSzTx/>
            </a:pPr>
            <a:r>
              <a:rPr lang="zh-CN" altLang="en-US"/>
              <a:t>为了提高服务效率和质量，北京市</a:t>
            </a:r>
            <a:r>
              <a:rPr lang="en-US" altLang="zh-CN"/>
              <a:t>12345</a:t>
            </a:r>
            <a:r>
              <a:rPr lang="zh-CN" altLang="en-US"/>
              <a:t>市民服务热线引入了基于大模型的智能客服系统。这个系统利用自然语言处理（</a:t>
            </a:r>
            <a:r>
              <a:rPr lang="en-US" altLang="zh-CN"/>
              <a:t>NLP</a:t>
            </a:r>
            <a:r>
              <a:rPr lang="zh-CN" altLang="en-US"/>
              <a:t>）技术，可以理解市民的咨询意图，并自动提供准确的答案。</a:t>
            </a:r>
            <a:endParaRPr lang="zh-CN" altLang="en-US"/>
          </a:p>
          <a:p>
            <a:pPr marL="1314450" lvl="3" indent="-171450" algn="l">
              <a:lnSpc>
                <a:spcPct val="150000"/>
              </a:lnSpc>
              <a:buSzTx/>
              <a:buFont typeface="ZapfDingbatsITC" charset="0"/>
              <a:buChar char="❁"/>
            </a:pPr>
            <a:r>
              <a:rPr lang="zh-CN" altLang="en-US">
                <a:solidFill>
                  <a:schemeClr val="tx1"/>
                </a:solidFill>
              </a:rPr>
              <a:t>数据训练：通过收集和整理大量的市民咨询记录，训练出一个能够理解多种咨询场景的大模型。</a:t>
            </a:r>
            <a:endParaRPr lang="zh-CN" altLang="en-US">
              <a:solidFill>
                <a:schemeClr val="tx1"/>
              </a:solidFill>
            </a:endParaRPr>
          </a:p>
          <a:p>
            <a:pPr marL="1314450" lvl="3" indent="-171450" algn="l">
              <a:lnSpc>
                <a:spcPct val="150000"/>
              </a:lnSpc>
              <a:buSzTx/>
              <a:buFont typeface="ZapfDingbatsITC" charset="0"/>
              <a:buChar char="❁"/>
            </a:pPr>
            <a:r>
              <a:rPr lang="zh-CN" altLang="en-US"/>
              <a:t>系统集成：将这个大模型集成到</a:t>
            </a:r>
            <a:r>
              <a:rPr lang="en-US" altLang="zh-CN"/>
              <a:t>12345</a:t>
            </a:r>
            <a:r>
              <a:rPr lang="zh-CN" altLang="en-US"/>
              <a:t>市民服务热线的在线平台和移动应用中，使其能够作为一个聊天机器人与市民进行交互。</a:t>
            </a:r>
            <a:endParaRPr lang="zh-CN" altLang="en-US"/>
          </a:p>
          <a:p>
            <a:pPr marL="1314450" lvl="3" indent="-171450" algn="l">
              <a:lnSpc>
                <a:spcPct val="150000"/>
              </a:lnSpc>
              <a:buSzTx/>
              <a:buFont typeface="ZapfDingbatsITC" charset="0"/>
              <a:buChar char="❁"/>
            </a:pPr>
            <a:r>
              <a:rPr lang="zh-CN" altLang="en-US"/>
              <a:t>功能实现：市民可以通过文字输入他们的问题，智能客服系统会实时解析问题，并从知识库中检索相关信息，提供即时的回答。</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4.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12031</Words>
  <Application>WPS 演示</Application>
  <PresentationFormat>全屏显示(4:3)</PresentationFormat>
  <Paragraphs>680</Paragraphs>
  <Slides>64</Slides>
  <Notes>22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64</vt:i4>
      </vt:variant>
    </vt:vector>
  </HeadingPairs>
  <TitlesOfParts>
    <vt:vector size="79"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shinning_stype_bit</vt:lpstr>
      <vt:lpstr>1_shinning_stype_bit</vt:lpstr>
      <vt:lpstr>大模型应用</vt:lpstr>
      <vt:lpstr>目录</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目录</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目录</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目录</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140</cp:revision>
  <dcterms:created xsi:type="dcterms:W3CDTF">2020-04-12T02:03:00Z</dcterms:created>
  <dcterms:modified xsi:type="dcterms:W3CDTF">2024-12-02T07:37:02Z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